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60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-1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3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11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12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73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3/14/2026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36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3/14/2026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2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3/14/2026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50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78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3/14/2026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5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3/14/2026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0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89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hyperlink" Target="cursos.automatted.com" TargetMode="Externa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39FAEAB-7AA5-A959-2EE6-E92E88DB22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7528" y="1032765"/>
            <a:ext cx="4308672" cy="1911604"/>
          </a:xfrm>
        </p:spPr>
        <p:txBody>
          <a:bodyPr anchor="b">
            <a:normAutofit/>
          </a:bodyPr>
          <a:lstStyle/>
          <a:p>
            <a:pPr algn="ctr"/>
            <a:r>
              <a:rPr lang="pt-BR" sz="5800" dirty="0"/>
              <a:t>Módulo 1 –Aula 4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29DF1B-2AB7-A5F7-D11B-8C2A12D8D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3960" y="5027993"/>
            <a:ext cx="4308672" cy="1172408"/>
          </a:xfrm>
        </p:spPr>
        <p:txBody>
          <a:bodyPr anchor="t">
            <a:normAutofit/>
          </a:bodyPr>
          <a:lstStyle/>
          <a:p>
            <a:r>
              <a:rPr lang="pt-BR" dirty="0"/>
              <a:t>Fundamentos da Automação - Mercado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76F40E-8AAE-0C2C-3CEF-7F2097CC02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919" r="17618" b="-1"/>
          <a:stretch>
            <a:fillRect/>
          </a:stretch>
        </p:blipFill>
        <p:spPr>
          <a:xfrm>
            <a:off x="20" y="10"/>
            <a:ext cx="6931132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CA391F1-4B2C-521B-F6A5-52C74B303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75848" y="4711579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m 4" descr="Ícone&#10;&#10;Descrição gerada automaticamente">
            <a:hlinkClick r:id="rId5" action="ppaction://hlinkfile"/>
            <a:extLst>
              <a:ext uri="{FF2B5EF4-FFF2-40B4-BE49-F238E27FC236}">
                <a16:creationId xmlns:a16="http://schemas.microsoft.com/office/drawing/2014/main" id="{2B850D3E-408F-686A-4B3C-6E2604D77E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238831">
            <a:off x="10260975" y="5160013"/>
            <a:ext cx="1780665" cy="1780665"/>
          </a:xfrm>
          <a:prstGeom prst="rect">
            <a:avLst/>
          </a:prstGeom>
        </p:spPr>
      </p:pic>
      <p:pic>
        <p:nvPicPr>
          <p:cNvPr id="7" name="Apresentao de Logo Automatted">
            <a:hlinkClick r:id="" action="ppaction://media"/>
            <a:extLst>
              <a:ext uri="{FF2B5EF4-FFF2-40B4-BE49-F238E27FC236}">
                <a16:creationId xmlns:a16="http://schemas.microsoft.com/office/drawing/2014/main" id="{A08D24B9-58E8-F485-EB9C-7DE87CF595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1970" y="1507960"/>
            <a:ext cx="5107232" cy="287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6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91217-E499-4A63-AC29-D7A192A94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54E99A0-F50D-F0A5-42CC-2845A3E220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9002AF2-AF8A-16D3-E927-4FECF56ED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5D88A9F5-5E57-5277-7D3D-7FE432542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537799E2-0D1B-77DD-498E-FA1CF35D4B0E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1.4.1.1.2 – Mercado - Perfil Profissional e Carreira - Visão Computacional Industrial</a:t>
            </a:r>
          </a:p>
          <a:p>
            <a:endParaRPr lang="pt-BR" sz="1800" dirty="0"/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2E068FC0-B514-7FFF-BEE2-F9C43CF80B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810512"/>
            <a:ext cx="10890928" cy="4389120"/>
          </a:xfrm>
        </p:spPr>
        <p:txBody>
          <a:bodyPr/>
          <a:lstStyle/>
          <a:p>
            <a:pPr marL="0" indent="0">
              <a:buNone/>
            </a:pPr>
            <a:r>
              <a:rPr lang="pt-BR" dirty="0"/>
              <a:t>    A visão computacional tornou-se uma das tecnologias mais importantes da indústria moderna. Ela permite que máquinas identifiquem defeitos, leiam códigos e realizem inspeções automáticas.</a:t>
            </a:r>
          </a:p>
          <a:p>
            <a:pPr marL="0" indent="0">
              <a:buNone/>
            </a:pPr>
            <a:r>
              <a:rPr lang="pt-BR" dirty="0"/>
              <a:t>    </a:t>
            </a:r>
            <a:r>
              <a:rPr lang="pt-BR" b="1" dirty="0"/>
              <a:t>Aplicações mais comuns</a:t>
            </a:r>
          </a:p>
          <a:p>
            <a:r>
              <a:rPr lang="pt-BR" dirty="0"/>
              <a:t>Inspeção de qualidade</a:t>
            </a:r>
          </a:p>
          <a:p>
            <a:r>
              <a:rPr lang="pt-BR" dirty="0"/>
              <a:t>Leitura de QR </a:t>
            </a:r>
            <a:r>
              <a:rPr lang="pt-BR" dirty="0" err="1"/>
              <a:t>Code</a:t>
            </a:r>
            <a:r>
              <a:rPr lang="pt-BR" dirty="0"/>
              <a:t> e </a:t>
            </a:r>
            <a:r>
              <a:rPr lang="pt-BR" dirty="0" err="1"/>
              <a:t>DataMatrix</a:t>
            </a:r>
            <a:endParaRPr lang="pt-BR" dirty="0"/>
          </a:p>
          <a:p>
            <a:r>
              <a:rPr lang="pt-BR" dirty="0"/>
              <a:t>Verificação de montagem</a:t>
            </a:r>
          </a:p>
          <a:p>
            <a:r>
              <a:rPr lang="pt-BR" dirty="0"/>
              <a:t>Contagem de produtos</a:t>
            </a:r>
          </a:p>
          <a:p>
            <a:r>
              <a:rPr lang="pt-BR" dirty="0"/>
              <a:t>Medição dimensional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13502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7988C-EA8E-7A89-F783-C484239DD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33B946E-9829-D9CD-4146-F0A01203E0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C2D6D28-C4BD-2916-3E43-26EF158C7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AC19CC32-D172-1FC4-ED2E-8283086F2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63E9711D-16D8-86EE-0F39-9B8F1A51F93D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1.4.1.1.2 – Mercado - Perfil Profissional e Carreira - Visão Computacional Industrial</a:t>
            </a:r>
          </a:p>
          <a:p>
            <a:endParaRPr lang="pt-BR" sz="1800" dirty="0"/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F481240A-C773-5FE3-ACC2-E0081C7645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810512"/>
            <a:ext cx="10890928" cy="438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BR" b="1" dirty="0"/>
              <a:t>      Tecnologias utilizadas</a:t>
            </a:r>
          </a:p>
          <a:p>
            <a:r>
              <a:rPr lang="pt-BR" dirty="0"/>
              <a:t>Câmeras industriais</a:t>
            </a:r>
          </a:p>
          <a:p>
            <a:r>
              <a:rPr lang="pt-BR" dirty="0"/>
              <a:t>Iluminação técnica</a:t>
            </a:r>
          </a:p>
          <a:p>
            <a:r>
              <a:rPr lang="pt-BR" dirty="0"/>
              <a:t>Processamento de imagem</a:t>
            </a:r>
          </a:p>
          <a:p>
            <a:r>
              <a:rPr lang="pt-BR" dirty="0"/>
              <a:t>Integração com CLP e robôs</a:t>
            </a:r>
          </a:p>
          <a:p>
            <a:pPr marL="0" indent="0">
              <a:buNone/>
            </a:pPr>
            <a:r>
              <a:rPr lang="pt-BR" b="1" dirty="0"/>
              <a:t>       Fabricantes muito presentes nesse mercado:</a:t>
            </a:r>
          </a:p>
          <a:p>
            <a:r>
              <a:rPr lang="pt-BR" dirty="0" err="1"/>
              <a:t>Cognex</a:t>
            </a:r>
            <a:endParaRPr lang="pt-BR" dirty="0"/>
          </a:p>
          <a:p>
            <a:r>
              <a:rPr lang="pt-BR" dirty="0" err="1"/>
              <a:t>Keyence</a:t>
            </a:r>
            <a:endParaRPr lang="pt-BR" dirty="0"/>
          </a:p>
          <a:p>
            <a:r>
              <a:rPr lang="pt-BR" dirty="0" err="1"/>
              <a:t>Omron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83356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D5C92-B44D-98AD-34E9-BBFBA6EDC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B0FD27-A3A1-7759-1A8B-BA1190D5D0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729724C-37CD-7D8C-62B8-304224FD1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53CBF38E-E2C3-6712-4698-85F56E4AE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2F70A50A-3670-03A8-FD38-5E7F5F946FC6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1.4.1.1.2 – Mercado - Perfil Profissional e Carreira - Visão Computacional Industrial</a:t>
            </a:r>
          </a:p>
          <a:p>
            <a:endParaRPr lang="pt-BR" sz="1800" dirty="0"/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06BE7A84-DCFC-A350-B3D9-14AD8ECF0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810512"/>
            <a:ext cx="10890928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/>
              <a:t>    Profissões nessa área</a:t>
            </a:r>
          </a:p>
          <a:p>
            <a:r>
              <a:rPr lang="pt-BR" dirty="0"/>
              <a:t>Engenheiro de visão computacional</a:t>
            </a:r>
          </a:p>
          <a:p>
            <a:r>
              <a:rPr lang="pt-BR" dirty="0"/>
              <a:t>Especialista em inspeção automática</a:t>
            </a:r>
          </a:p>
          <a:p>
            <a:r>
              <a:rPr lang="pt-BR" dirty="0"/>
              <a:t>Integrador de sistemas industriais</a:t>
            </a:r>
          </a:p>
          <a:p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      Essa área tem crescido muito devido à necessidade de </a:t>
            </a:r>
            <a:r>
              <a:rPr lang="pt-BR" b="1" dirty="0"/>
              <a:t>controle de qualidade automatizado</a:t>
            </a:r>
            <a:r>
              <a:rPr lang="pt-BR" dirty="0"/>
              <a:t>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32113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D355A-4897-7AEA-2564-17987CB10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425FF9-5634-3C55-95AB-23802911BA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4DD4900-51C6-7E50-83BE-DE96965EF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7A72814C-EF85-6683-1CA0-170E9C361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C697FEDB-222E-580A-2CED-D3FD5224F6DD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1.4.1.1.3 – Mercado - Perfil Profissional e Carreira - Análise de Dados Industriais</a:t>
            </a:r>
          </a:p>
          <a:p>
            <a:endParaRPr lang="pt-BR" sz="1800" dirty="0"/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id="{36871D53-25B0-933F-AC4E-341BBD72AE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50" y="1674309"/>
            <a:ext cx="4896913" cy="2987586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DA99DCE1-88D9-A52D-C2B9-9E0D81C228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169" y="3962398"/>
            <a:ext cx="6226985" cy="260299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5399E518-AD48-23A6-9EAD-51D948D613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816" y="1546678"/>
            <a:ext cx="5147737" cy="289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011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845A85-87E2-E88D-2713-9F0B00E7E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DE308F-9AAE-C756-DAA1-E75497B2DB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787AACB-B359-EF67-9137-24A48AA9A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3074EE02-A290-F0ED-B0D7-84AF58DF4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BD2A8A73-FB66-8FA4-194C-E2A849113CE0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1.4.1.1.3 – Mercado - Perfil Profissional e Carreira - Análise de Dados Industriais</a:t>
            </a:r>
          </a:p>
          <a:p>
            <a:endParaRPr lang="pt-BR" sz="1800" dirty="0"/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69DD36A9-8AD8-78C3-D47F-8D0800064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810512"/>
            <a:ext cx="10890928" cy="4389120"/>
          </a:xfrm>
        </p:spPr>
        <p:txBody>
          <a:bodyPr/>
          <a:lstStyle/>
          <a:p>
            <a:pPr marL="0" indent="0">
              <a:buNone/>
            </a:pPr>
            <a:r>
              <a:rPr lang="pt-BR" dirty="0"/>
              <a:t>    Com a digitalização da indústria, os dados gerados por máquinas passaram a ter grande valor estratégico. Profissionais capazes de </a:t>
            </a:r>
            <a:r>
              <a:rPr lang="pt-BR" b="1" dirty="0"/>
              <a:t>coletar, interpretar e transformar dados em decisões operacionais</a:t>
            </a:r>
            <a:r>
              <a:rPr lang="pt-BR" dirty="0"/>
              <a:t> estão entre os mais valorizados.</a:t>
            </a:r>
          </a:p>
          <a:p>
            <a:pPr marL="0" indent="0">
              <a:buNone/>
            </a:pPr>
            <a:r>
              <a:rPr lang="pt-BR" b="1" dirty="0"/>
              <a:t>    Exemplos de dados industriais</a:t>
            </a:r>
          </a:p>
          <a:p>
            <a:r>
              <a:rPr lang="pt-BR" dirty="0"/>
              <a:t>Produção por hora</a:t>
            </a:r>
          </a:p>
          <a:p>
            <a:r>
              <a:rPr lang="pt-BR" dirty="0"/>
              <a:t>Eficiência da linha (OEE)</a:t>
            </a:r>
          </a:p>
          <a:p>
            <a:r>
              <a:rPr lang="pt-BR" dirty="0"/>
              <a:t>Consumo de energia</a:t>
            </a:r>
          </a:p>
          <a:p>
            <a:r>
              <a:rPr lang="pt-BR" dirty="0"/>
              <a:t>Tempo de parada de máquinas</a:t>
            </a:r>
          </a:p>
          <a:p>
            <a:r>
              <a:rPr lang="pt-BR" dirty="0"/>
              <a:t>Indicadores de manutenção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51908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E3DD3-B29D-258D-7836-EAD501AC6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55EA37-99A5-2988-4A77-26967B9177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CE193E1-64EE-C791-31D8-F0D0F0053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E74BBB8B-97A0-1123-A6B7-86A7EB37BA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05A96F75-690C-93C2-559C-CB1813EE28D0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1.4.1.1.3 – Mercado - Perfil Profissional e Carreira - Análise de Dados Industriais</a:t>
            </a:r>
          </a:p>
          <a:p>
            <a:endParaRPr lang="pt-BR" sz="1800" dirty="0"/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AF12CE30-C4D1-B22E-5AFF-7D77496383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810512"/>
            <a:ext cx="10890928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       </a:t>
            </a:r>
            <a:r>
              <a:rPr lang="pt-BR" b="1" dirty="0"/>
              <a:t>Tecnologias importantes</a:t>
            </a:r>
          </a:p>
          <a:p>
            <a:r>
              <a:rPr lang="pt-BR" dirty="0"/>
              <a:t>Power BI</a:t>
            </a:r>
          </a:p>
          <a:p>
            <a:r>
              <a:rPr lang="pt-BR" dirty="0"/>
              <a:t>Python</a:t>
            </a:r>
          </a:p>
          <a:p>
            <a:r>
              <a:rPr lang="pt-BR" dirty="0"/>
              <a:t>Industrial Internet </a:t>
            </a:r>
            <a:r>
              <a:rPr lang="pt-BR" dirty="0" err="1"/>
              <a:t>of</a:t>
            </a:r>
            <a:r>
              <a:rPr lang="pt-BR" dirty="0"/>
              <a:t> </a:t>
            </a:r>
            <a:r>
              <a:rPr lang="pt-BR" dirty="0" err="1"/>
              <a:t>Things</a:t>
            </a:r>
            <a:r>
              <a:rPr lang="pt-BR" dirty="0"/>
              <a:t> (Internet das coisas)</a:t>
            </a:r>
          </a:p>
          <a:p>
            <a:pPr marL="0" indent="0">
              <a:buNone/>
            </a:pPr>
            <a:r>
              <a:rPr lang="pt-BR" dirty="0"/>
              <a:t>      </a:t>
            </a:r>
            <a:r>
              <a:rPr lang="pt-BR" b="1" dirty="0"/>
              <a:t>Essas ferramentas permitem criar sistemas de:</a:t>
            </a:r>
          </a:p>
          <a:p>
            <a:r>
              <a:rPr lang="pt-BR" dirty="0"/>
              <a:t>Manutenção preditiva</a:t>
            </a:r>
          </a:p>
          <a:p>
            <a:r>
              <a:rPr lang="pt-BR" dirty="0"/>
              <a:t>Monitoramento remoto</a:t>
            </a:r>
          </a:p>
          <a:p>
            <a:r>
              <a:rPr lang="pt-BR" dirty="0"/>
              <a:t>Otimização de processos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6657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3EED1-FBC3-A64F-D707-120E1FBAD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A324FD-B2FB-8D43-2CDB-CC2D20EA05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A1F2F79-7F78-30E0-9C9E-0FC1E4E9D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BA826D4B-5353-7EF4-A403-838DEB8C3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1E7864E5-85A0-1E42-B08C-069833F22A33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1.4.1.1.4 – Mercado - Perfil Profissional e Carreira - Conclusão</a:t>
            </a:r>
          </a:p>
          <a:p>
            <a:endParaRPr lang="pt-BR" sz="1800" dirty="0"/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4AAEE4F2-FC12-C4E7-CC01-DE6795104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810512"/>
            <a:ext cx="10890928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A automação industrial oferece </a:t>
            </a:r>
            <a:r>
              <a:rPr lang="pt-BR" b="1" dirty="0"/>
              <a:t>excelentes oportunidades de carreira</a:t>
            </a:r>
            <a:r>
              <a:rPr lang="pt-BR" dirty="0"/>
              <a:t>, principalmente para profissionais que combinam habilidades de programação, integração de sistemas e análise de dados.</a:t>
            </a:r>
          </a:p>
          <a:p>
            <a:pPr marL="0" indent="0">
              <a:buNone/>
            </a:pPr>
            <a:r>
              <a:rPr lang="pt-BR" dirty="0"/>
              <a:t>O futuro da indústria será cada vez mais conectado e inteligente. Por isso, profissionais que dominam tecnologias como </a:t>
            </a:r>
            <a:r>
              <a:rPr lang="pt-BR" b="1" dirty="0" err="1"/>
              <a:t>CLPs</a:t>
            </a:r>
            <a:r>
              <a:rPr lang="pt-BR" b="1" dirty="0"/>
              <a:t>, visão computacional e análise de dados industriais</a:t>
            </a:r>
            <a:r>
              <a:rPr lang="pt-BR" dirty="0"/>
              <a:t> terão grande vantagem no mercado de trabalho.</a:t>
            </a:r>
          </a:p>
          <a:p>
            <a:pPr marL="0" indent="0">
              <a:buNone/>
            </a:pPr>
            <a:r>
              <a:rPr lang="pt-BR" dirty="0"/>
              <a:t>Investir nessas competências é um passo fundamental para construir uma carreira sólida em um dos setores mais promissores da engenharia e da tecnologia industrial.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45058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14DBC4-FE02-2238-5BFC-481434E4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68000EE-811B-7124-6410-B06395D26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6AB651F-5666-E732-F69C-767A41813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/>
              <a:t>O mercado de automação industrial vive um momento de transformação acelerada, deixando de ser apenas sobre "substituir braços" por máquinas e passando a ser sobre "conectar mentes" e dados. </a:t>
            </a:r>
            <a:endParaRPr lang="pt-BR" dirty="0"/>
          </a:p>
          <a:p>
            <a:pPr marL="0" indent="0">
              <a:buNone/>
            </a:pPr>
            <a:r>
              <a:rPr lang="pt-BR" b="1" dirty="0"/>
              <a:t>Atualmente, o setor é impulsionado pela convergência entre a tecnologia operacional (o chão de fábrica) e a tecnologia da informação (nuvem e sistemas de gestão). De acordo com relatórios recentes, o mercado global de automação deve crescer significativamente até 2030, focado em pilares como sustentabilidade e flexibilidade produtiva.</a:t>
            </a:r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lv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9D09313-A48D-30AA-D64C-09BEBAF45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703269AA-F275-81AA-87C3-B7BE8DF0304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1.4 - Mercado</a:t>
            </a:r>
          </a:p>
          <a:p>
            <a:endParaRPr lang="pt-BR" sz="1800" b="0" dirty="0"/>
          </a:p>
          <a:p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884904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1F2D6E-BD84-F312-7BF8-C81DB679A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06FB578-422A-358A-C46A-CC6B07B608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4875D76-9E81-C9F1-F0B2-DD3DF6A61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F388B94-CCF5-C83F-53AE-4A4989625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/>
              <a:t>Podemos explorar esse mercado sob três perspectivas diferentes. </a:t>
            </a:r>
            <a:endParaRPr lang="pt-BR" dirty="0"/>
          </a:p>
          <a:p>
            <a:pPr marL="0" lvl="0" indent="0">
              <a:buNone/>
            </a:pPr>
            <a:r>
              <a:rPr lang="pt-BR" b="1" dirty="0"/>
              <a:t>1 - Perfil Profissional e Carreira.</a:t>
            </a:r>
            <a:endParaRPr lang="pt-BR" dirty="0"/>
          </a:p>
          <a:p>
            <a:pPr marL="0" lvl="0" indent="0">
              <a:buNone/>
            </a:pPr>
            <a:r>
              <a:rPr lang="pt-BR" b="1" dirty="0"/>
              <a:t>2 - Tendências Tecnológicas (Indústria 4.0/5.0): O impacto de tecnologias como Gêmeos Digitais, IA na manutenção preditiva e Robôs Colaborativos (</a:t>
            </a:r>
            <a:r>
              <a:rPr lang="pt-BR" b="1" dirty="0" err="1"/>
              <a:t>Cobots</a:t>
            </a:r>
            <a:r>
              <a:rPr lang="pt-BR" b="1" dirty="0"/>
              <a:t>). </a:t>
            </a:r>
            <a:endParaRPr lang="pt-BR" dirty="0"/>
          </a:p>
          <a:p>
            <a:pPr marL="0" lvl="0" indent="0">
              <a:buNone/>
            </a:pPr>
            <a:r>
              <a:rPr lang="pt-BR" b="1" dirty="0"/>
              <a:t>3 - Sectores em Expansão: Quais indústrias estão investindo mais pesado, como a automobilística (veículos elétricos), agronegócio e o setor farmacêutico. </a:t>
            </a:r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lv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678BD7D4-0192-8573-31B8-9679A5FDD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DE71AE9C-E8EB-3A2A-39C2-E4A9E44614C1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1.4.1 - Mercado</a:t>
            </a:r>
          </a:p>
          <a:p>
            <a:endParaRPr lang="pt-BR" sz="1800" b="0" dirty="0"/>
          </a:p>
          <a:p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1433202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3E2F6-5EAD-0FBA-4BCD-B49C5A745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C57E89-4352-70D5-BE9D-2DC5242E32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593659D-0B92-80B1-0230-4C4E80D1C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83F4D64-222E-AD48-EB7D-DA8C7A605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O perfil profissional mais valorizado não é apenas o técnico tradicional, mas o profissional capaz de </a:t>
            </a:r>
            <a:r>
              <a:rPr lang="pt-BR" b="1" dirty="0"/>
              <a:t>integrar tecnologia, dados e automação</a:t>
            </a:r>
            <a:r>
              <a:rPr lang="pt-BR" dirty="0"/>
              <a:t> para aumentar a eficiência das operações industriais.</a:t>
            </a:r>
          </a:p>
          <a:p>
            <a:pPr marL="0" indent="0">
              <a:buNone/>
            </a:pPr>
            <a:r>
              <a:rPr lang="pt-BR" dirty="0"/>
              <a:t>As empresas buscam profissionais que dominem </a:t>
            </a:r>
            <a:r>
              <a:rPr lang="pt-BR" b="1" dirty="0"/>
              <a:t>programação de </a:t>
            </a:r>
            <a:r>
              <a:rPr lang="pt-BR" b="1" dirty="0" err="1"/>
              <a:t>CLPs</a:t>
            </a:r>
            <a:r>
              <a:rPr lang="pt-BR" b="1" dirty="0"/>
              <a:t>, integração de sistemas, visão computacional, análise de dados e redes industriais</a:t>
            </a:r>
            <a:r>
              <a:rPr lang="pt-BR" dirty="0"/>
              <a:t>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8F7909CD-1B7B-B7EC-0492-078B5C0AE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52F0A312-2674-DE2F-38C4-58313389DF30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 – Mercado - Perfil Profissional e Carreira</a:t>
            </a:r>
          </a:p>
          <a:p>
            <a:endParaRPr lang="pt-BR" sz="1800" b="0" dirty="0"/>
          </a:p>
          <a:p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3578335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2B2E0-30DC-B4C3-DE03-390DA0185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9CB592-A413-BEC6-C549-26E4C087D1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D96EF51-714D-3662-902F-5FB9F3985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2602A8BE-D956-4E73-6E13-3BBC9DBDD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A936B511-96B1-1ACF-A283-C3E473B658E3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1.4.1.1.1 – Mercado - Perfil Profissional e Carreira - programação de </a:t>
            </a:r>
            <a:r>
              <a:rPr lang="pt-BR" sz="1800" b="0" dirty="0" err="1"/>
              <a:t>CLPs</a:t>
            </a:r>
            <a:endParaRPr lang="pt-BR" sz="1800" b="0" dirty="0"/>
          </a:p>
          <a:p>
            <a:endParaRPr lang="pt-BR" sz="1800" b="0" dirty="0"/>
          </a:p>
          <a:p>
            <a:endParaRPr lang="pt-BR" sz="1800" dirty="0"/>
          </a:p>
        </p:txBody>
      </p:sp>
      <p:pic>
        <p:nvPicPr>
          <p:cNvPr id="14" name="Espaço Reservado para Conteúdo 13">
            <a:extLst>
              <a:ext uri="{FF2B5EF4-FFF2-40B4-BE49-F238E27FC236}">
                <a16:creationId xmlns:a16="http://schemas.microsoft.com/office/drawing/2014/main" id="{33FA2825-F72B-B71E-2479-2517ECB174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03" y="1538869"/>
            <a:ext cx="3132862" cy="313286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CF2FF47D-A520-576F-E6E5-D0BB473B73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306" y="1590866"/>
            <a:ext cx="3853827" cy="3028867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BB13BA7F-7434-B235-AF86-986A9CCB1D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197" y="3429000"/>
            <a:ext cx="3711767" cy="23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940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4955E-34E9-E743-2BA4-752B96279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342E27-A1AF-3668-87E9-3A3B823D5A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8082AB9-FE46-1E40-D729-E1204DF54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CAA56898-2D81-C955-E46E-D210C41E22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3D795F81-650B-FBD5-84AE-F81772B58B19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1.4.1.1.1 – Mercado - Perfil Profissional e Carreira - programação de </a:t>
            </a:r>
            <a:r>
              <a:rPr lang="pt-BR" sz="1800" b="0" dirty="0" err="1"/>
              <a:t>CLPs</a:t>
            </a:r>
            <a:endParaRPr lang="pt-BR" sz="1800" b="0" dirty="0"/>
          </a:p>
          <a:p>
            <a:endParaRPr lang="pt-BR" sz="1800" b="0" dirty="0"/>
          </a:p>
          <a:p>
            <a:endParaRPr lang="pt-BR" sz="1800" dirty="0"/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9BC6ED86-BC9A-3113-7E98-60D1BEEF8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889090"/>
            <a:ext cx="10890928" cy="4310542"/>
          </a:xfrm>
        </p:spPr>
        <p:txBody>
          <a:bodyPr/>
          <a:lstStyle/>
          <a:p>
            <a:pPr marL="0" indent="0">
              <a:buNone/>
            </a:pPr>
            <a:r>
              <a:rPr lang="pt-BR" dirty="0"/>
              <a:t>   A programação de </a:t>
            </a:r>
            <a:r>
              <a:rPr lang="pt-BR" dirty="0" err="1"/>
              <a:t>CLPs</a:t>
            </a:r>
            <a:r>
              <a:rPr lang="pt-BR" dirty="0"/>
              <a:t> continua sendo uma das habilidades mais essenciais na automação industrial. O CLP é o cérebro do sistema de controle, responsável por monitorar sensores, processar lógica e acionar dispositivos.</a:t>
            </a:r>
          </a:p>
          <a:p>
            <a:pPr marL="0" indent="0">
              <a:buNone/>
            </a:pPr>
            <a:r>
              <a:rPr lang="pt-BR" dirty="0"/>
              <a:t>   Principais competências exigidas</a:t>
            </a:r>
          </a:p>
          <a:p>
            <a:r>
              <a:rPr lang="pt-BR" dirty="0"/>
              <a:t>Programação em </a:t>
            </a:r>
            <a:r>
              <a:rPr lang="pt-BR" dirty="0" err="1"/>
              <a:t>Ladder</a:t>
            </a:r>
            <a:r>
              <a:rPr lang="pt-BR" dirty="0"/>
              <a:t> (LD)</a:t>
            </a:r>
          </a:p>
          <a:p>
            <a:r>
              <a:rPr lang="pt-BR" dirty="0"/>
              <a:t>Linguagens da norma IEC 61131-3 (ST, FBD, SFC)</a:t>
            </a:r>
          </a:p>
          <a:p>
            <a:r>
              <a:rPr lang="pt-BR" dirty="0"/>
              <a:t>Configuração de I/O digital e analógico</a:t>
            </a:r>
          </a:p>
          <a:p>
            <a:r>
              <a:rPr lang="pt-BR" dirty="0"/>
              <a:t>Integração com </a:t>
            </a:r>
            <a:r>
              <a:rPr lang="pt-BR" dirty="0" err="1"/>
              <a:t>IHMs</a:t>
            </a:r>
            <a:r>
              <a:rPr lang="pt-BR" dirty="0"/>
              <a:t> e sistemas SCADA</a:t>
            </a:r>
          </a:p>
          <a:p>
            <a:r>
              <a:rPr lang="pt-BR" dirty="0"/>
              <a:t>Diagnóstico de falhas e troubleshooting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08541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88EBF-2882-7715-6CC4-1236CA015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B24221-1D9D-8B01-80D2-DBAC4C01D8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19E49B3-0D66-406C-4E82-81D3B6892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079AAC95-4633-CD53-3059-838DA7BA9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453DE4B4-1DEB-62B6-9679-34209C570427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1.4.1.1.1 – Mercado - Perfil Profissional e Carreira - programação de </a:t>
            </a:r>
            <a:r>
              <a:rPr lang="pt-BR" sz="1800" b="0" dirty="0" err="1"/>
              <a:t>CLPs</a:t>
            </a:r>
            <a:endParaRPr lang="pt-BR" sz="1800" b="0" dirty="0"/>
          </a:p>
          <a:p>
            <a:endParaRPr lang="pt-BR" sz="1800" b="0" dirty="0"/>
          </a:p>
          <a:p>
            <a:endParaRPr lang="pt-BR" sz="1800" dirty="0"/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AD61A24B-1F21-F38C-5465-C10FAF615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889090"/>
            <a:ext cx="10890928" cy="431054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pt-BR" dirty="0"/>
              <a:t>    </a:t>
            </a:r>
            <a:r>
              <a:rPr lang="pt-BR" b="1" dirty="0"/>
              <a:t>Plataformas mais utilizadas</a:t>
            </a:r>
          </a:p>
          <a:p>
            <a:r>
              <a:rPr lang="pt-BR" dirty="0"/>
              <a:t>Studio 5000 </a:t>
            </a:r>
            <a:r>
              <a:rPr lang="pt-BR" dirty="0" err="1"/>
              <a:t>Logix</a:t>
            </a:r>
            <a:r>
              <a:rPr lang="pt-BR" dirty="0"/>
              <a:t> Designer – amplamente usado em indústrias multinacionais</a:t>
            </a:r>
          </a:p>
          <a:p>
            <a:r>
              <a:rPr lang="pt-BR" dirty="0"/>
              <a:t>TIA Portal – muito comum em plantas automatizadas</a:t>
            </a:r>
          </a:p>
          <a:p>
            <a:r>
              <a:rPr lang="pt-BR" dirty="0"/>
              <a:t>GX Works3 – usado em linhas de produção e máquinas industriais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    </a:t>
            </a:r>
            <a:r>
              <a:rPr lang="pt-BR" b="1" dirty="0"/>
              <a:t>Onde estão as oportunidades</a:t>
            </a:r>
          </a:p>
          <a:p>
            <a:r>
              <a:rPr lang="pt-BR" dirty="0"/>
              <a:t>Indústrias automotivas</a:t>
            </a:r>
          </a:p>
          <a:p>
            <a:r>
              <a:rPr lang="pt-BR" dirty="0"/>
              <a:t>Alimentos e bebidas</a:t>
            </a:r>
          </a:p>
          <a:p>
            <a:r>
              <a:rPr lang="pt-BR" dirty="0"/>
              <a:t>Petróleo e gás</a:t>
            </a:r>
          </a:p>
          <a:p>
            <a:r>
              <a:rPr lang="pt-BR" dirty="0"/>
              <a:t>Mineração</a:t>
            </a:r>
          </a:p>
          <a:p>
            <a:r>
              <a:rPr lang="pt-BR" dirty="0"/>
              <a:t>Máquinas industriais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52368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E7F49-C8C6-3BBC-5C0F-9C109B77B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A4274F-4FA8-9E8B-B417-41EC57033A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78619D2-7637-4606-CD88-9C9FC46EB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696D3779-2666-9690-25BD-39F33793F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205FB5A0-99A5-22F5-3692-18D56513A131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1.4.1.1.1 – Mercado - Perfil Profissional e Carreira - programação de </a:t>
            </a:r>
            <a:r>
              <a:rPr lang="pt-BR" sz="1800" b="0" dirty="0" err="1"/>
              <a:t>CLPs</a:t>
            </a:r>
            <a:endParaRPr lang="pt-BR" sz="1800" b="0" dirty="0"/>
          </a:p>
          <a:p>
            <a:endParaRPr lang="pt-BR" sz="1800" b="0" dirty="0"/>
          </a:p>
          <a:p>
            <a:endParaRPr lang="pt-BR" sz="1800" dirty="0"/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A3A974C-A1A0-ABD0-499E-6969CF5AF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889090"/>
            <a:ext cx="10890928" cy="43105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    </a:t>
            </a:r>
            <a:r>
              <a:rPr lang="pt-BR" b="1" dirty="0"/>
              <a:t>O profissional que domina </a:t>
            </a:r>
            <a:r>
              <a:rPr lang="pt-BR" b="1" dirty="0" err="1"/>
              <a:t>CLPs</a:t>
            </a:r>
            <a:r>
              <a:rPr lang="pt-BR" b="1" dirty="0"/>
              <a:t> geralmente atua como:</a:t>
            </a:r>
          </a:p>
          <a:p>
            <a:r>
              <a:rPr lang="pt-BR" dirty="0"/>
              <a:t>Programador de automação</a:t>
            </a:r>
          </a:p>
          <a:p>
            <a:r>
              <a:rPr lang="pt-BR" dirty="0"/>
              <a:t>Analista de automação</a:t>
            </a:r>
          </a:p>
          <a:p>
            <a:r>
              <a:rPr lang="pt-BR" dirty="0"/>
              <a:t>Engenheiro de controle</a:t>
            </a:r>
          </a:p>
          <a:p>
            <a:r>
              <a:rPr lang="pt-BR" dirty="0"/>
              <a:t>Especialista em comissionamento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15568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2CCA6-15A2-8D37-27CB-495FE8E1F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0F7A66-0662-5079-AEC8-B36BC878CA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C62E42E-A93D-7C00-02CC-77C9C59A4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4 – Introdução à Automação Industrial</a:t>
            </a:r>
            <a:br>
              <a:rPr lang="pt-BR" dirty="0"/>
            </a:b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8AED642-5DBE-BBE1-231D-7C9BB355F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784C6D7F-E0B2-6F45-2E08-481ECC5D48F2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1.4.1.1.2 – Mercado - Perfil Profissional e Carreira - Visão Computacional Industrial</a:t>
            </a:r>
          </a:p>
          <a:p>
            <a:endParaRPr lang="pt-BR" sz="1800" dirty="0"/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id="{85C70640-75D6-354C-5C69-1CE0D28B6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5" y="1900655"/>
            <a:ext cx="5816422" cy="2908211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ED96966F-A09E-96D0-DDED-F6AC69F4DD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66" y="1612333"/>
            <a:ext cx="3659693" cy="2439795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97EC7D00-5165-B2AB-F4A7-5BD044A3E2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62" y="4125594"/>
            <a:ext cx="5250977" cy="243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612243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7872</TotalTime>
  <Words>937</Words>
  <Application>Microsoft Office PowerPoint</Application>
  <PresentationFormat>Widescreen</PresentationFormat>
  <Paragraphs>106</Paragraphs>
  <Slides>16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19" baseType="lpstr">
      <vt:lpstr>Arial</vt:lpstr>
      <vt:lpstr>Grandview Display</vt:lpstr>
      <vt:lpstr>DashVTI</vt:lpstr>
      <vt:lpstr>Módulo 1 –Aula 4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  <vt:lpstr>Aula 4 – Introdução à Automação Industrial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Edcarlos dos Santos</dc:creator>
  <cp:lastModifiedBy>Edcarlos dos Santos</cp:lastModifiedBy>
  <cp:revision>12</cp:revision>
  <dcterms:created xsi:type="dcterms:W3CDTF">2026-03-07T12:39:04Z</dcterms:created>
  <dcterms:modified xsi:type="dcterms:W3CDTF">2026-03-15T11:45:49Z</dcterms:modified>
</cp:coreProperties>
</file>